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9" r:id="rId4"/>
    <p:sldId id="258" r:id="rId5"/>
    <p:sldId id="272" r:id="rId6"/>
    <p:sldId id="271" r:id="rId7"/>
    <p:sldId id="260" r:id="rId8"/>
    <p:sldId id="261" r:id="rId9"/>
    <p:sldId id="262" r:id="rId10"/>
    <p:sldId id="263" r:id="rId11"/>
    <p:sldId id="270" r:id="rId12"/>
    <p:sldId id="264" r:id="rId13"/>
    <p:sldId id="265" r:id="rId14"/>
    <p:sldId id="267" r:id="rId15"/>
    <p:sldId id="266" r:id="rId16"/>
    <p:sldId id="268" r:id="rId17"/>
    <p:sldId id="273"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83" autoAdjust="0"/>
  </p:normalViewPr>
  <p:slideViewPr>
    <p:cSldViewPr snapToGrid="0" snapToObjects="1">
      <p:cViewPr>
        <p:scale>
          <a:sx n="121" d="100"/>
          <a:sy n="121" d="100"/>
        </p:scale>
        <p:origin x="-133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2F493-3607-DB4D-AD03-6727308DDCFF}" type="datetimeFigureOut">
              <a:rPr lang="en-US" smtClean="0"/>
              <a:t>8/18/16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95ECB-9BF8-6C4F-B9E8-BD2A12DFB994}" type="slidenum">
              <a:rPr lang="en-US" smtClean="0"/>
              <a:t>‹#›</a:t>
            </a:fld>
            <a:endParaRPr lang="en-US"/>
          </a:p>
        </p:txBody>
      </p:sp>
    </p:spTree>
    <p:extLst>
      <p:ext uri="{BB962C8B-B14F-4D97-AF65-F5344CB8AC3E}">
        <p14:creationId xmlns:p14="http://schemas.microsoft.com/office/powerpoint/2010/main" val="13834744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Responsive Classroom</a:t>
            </a:r>
            <a:r>
              <a:rPr lang="en-US" baseline="0" dirty="0" smtClean="0"/>
              <a:t> approach is a way of creating a school climate that enables optimal academic and social growth.  This approach ensures positive behavior and productive learning is taking place throughout the school, not just when the students are in my class.  Our goal is that all students feel physically and emotionally safe in the school and develop self discipline skills for working and learning together.</a:t>
            </a:r>
          </a:p>
          <a:p>
            <a:r>
              <a:rPr lang="en-US" dirty="0" smtClean="0"/>
              <a:t>We are using this approach to ensure consistent behavior expectations of all students, teaching positive behavior to all students, and establishing school</a:t>
            </a:r>
            <a:r>
              <a:rPr lang="en-US" baseline="0" dirty="0" smtClean="0"/>
              <a:t> wide procedures for misbehavior.</a:t>
            </a:r>
          </a:p>
          <a:p>
            <a:r>
              <a:rPr lang="en-US" baseline="0" dirty="0" smtClean="0"/>
              <a:t>Conscious Discipline is on back order but when it comes in you will hear more from me and your child about this program.  This is the choice board which will be located in our </a:t>
            </a:r>
            <a:r>
              <a:rPr lang="en-US" b="1" baseline="0" dirty="0" smtClean="0"/>
              <a:t>Safe Place</a:t>
            </a:r>
            <a:r>
              <a:rPr lang="en-US" baseline="0" dirty="0" smtClean="0"/>
              <a:t>.  The Safe Place is an area in the room for students to calm down or just be alone when they are sad.  Please send in a </a:t>
            </a:r>
            <a:r>
              <a:rPr lang="en-US" b="1" baseline="0" dirty="0" smtClean="0"/>
              <a:t>family photo </a:t>
            </a:r>
            <a:r>
              <a:rPr lang="en-US" baseline="0" dirty="0" smtClean="0"/>
              <a:t>for us to display in this area.  The choices are different calming techniques that the students will be learning.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3BEDAE2E-1F63-BA4A-95CC-E74C3FB52C06}" type="slidenum">
              <a:rPr lang="en-US" smtClean="0"/>
              <a:t>2</a:t>
            </a:fld>
            <a:endParaRPr lang="en-US"/>
          </a:p>
        </p:txBody>
      </p:sp>
    </p:spTree>
    <p:extLst>
      <p:ext uri="{BB962C8B-B14F-4D97-AF65-F5344CB8AC3E}">
        <p14:creationId xmlns:p14="http://schemas.microsoft.com/office/powerpoint/2010/main" val="297619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a:t>
            </a:r>
            <a:r>
              <a:rPr lang="en-US" dirty="0" smtClean="0"/>
              <a:t>tart with the 8 Expectations each morning</a:t>
            </a:r>
            <a:r>
              <a:rPr lang="en-US" baseline="0" dirty="0" smtClean="0"/>
              <a:t> and</a:t>
            </a:r>
            <a:r>
              <a:rPr lang="en-US" dirty="0" smtClean="0"/>
              <a:t> refer back to them to encourage appropriate</a:t>
            </a:r>
            <a:r>
              <a:rPr lang="en-US" baseline="0" dirty="0" smtClean="0"/>
              <a:t> behavior.  We use the Kindness Tree to encourage students to show kindness to their friends and to recognize when others are being kind.  The Kindness Tree is a large tree on our wall that starts as a bare tree.  We write acts of kindness on leaves and add them to the tree.  By the end of the year the tree will be full!</a:t>
            </a:r>
          </a:p>
          <a:p>
            <a:r>
              <a:rPr lang="en-US" baseline="0" dirty="0" smtClean="0"/>
              <a:t>Consistency- When kids know what to expect, behavior is better.  </a:t>
            </a:r>
          </a:p>
          <a:p>
            <a:r>
              <a:rPr lang="en-US" baseline="0" dirty="0" smtClean="0"/>
              <a:t>Redirecting- If a child is having a hard time handling an activity appropriately, we give warnings and then redirect to another activity.</a:t>
            </a:r>
          </a:p>
          <a:p>
            <a:r>
              <a:rPr lang="en-US" dirty="0" smtClean="0"/>
              <a:t>Logical Consequences- Example-If a child</a:t>
            </a:r>
            <a:r>
              <a:rPr lang="en-US" baseline="0" dirty="0" smtClean="0"/>
              <a:t> continues to misuse scissors, they will lose the privilege of using scissors and will need to tear their paper instead (which is great for fine motor anyway </a:t>
            </a:r>
            <a:r>
              <a:rPr lang="en-US" baseline="0" dirty="0" smtClean="0">
                <a:sym typeface="Wingdings"/>
              </a:rPr>
              <a:t>)</a:t>
            </a:r>
          </a:p>
        </p:txBody>
      </p:sp>
      <p:sp>
        <p:nvSpPr>
          <p:cNvPr id="4" name="Slide Number Placeholder 3"/>
          <p:cNvSpPr>
            <a:spLocks noGrp="1"/>
          </p:cNvSpPr>
          <p:nvPr>
            <p:ph type="sldNum" sz="quarter" idx="10"/>
          </p:nvPr>
        </p:nvSpPr>
        <p:spPr/>
        <p:txBody>
          <a:bodyPr/>
          <a:lstStyle/>
          <a:p>
            <a:fld id="{1AA95ECB-9BF8-6C4F-B9E8-BD2A12DFB994}" type="slidenum">
              <a:rPr lang="en-US" smtClean="0"/>
              <a:t>3</a:t>
            </a:fld>
            <a:endParaRPr lang="en-US"/>
          </a:p>
        </p:txBody>
      </p:sp>
    </p:spTree>
    <p:extLst>
      <p:ext uri="{BB962C8B-B14F-4D97-AF65-F5344CB8AC3E}">
        <p14:creationId xmlns:p14="http://schemas.microsoft.com/office/powerpoint/2010/main" val="6255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Mrs. Fulmer’s role at John Rex is to help guide us in creating a learning environment that is Safe, Respectful, and Responsible which is our Code of Conduct. We discuss with the students how walking on the right side of the stairwell, holding on to the railing is “Being Safe.”  We talk about using quiet voices in the cafeteria is being respectful, and we discuss that taking ownership of our behavior is being responsible.  With this code of conduct, we practice the procedures that go along with that.  We practice walking in the hall, lining up for dismissal, and waiting in line in the cafeteria.  These procedures, with practice, become routines….and good habits.  For students that struggle with these procedures, we put them on a Discipline Step Plan to assist them in following procedures.  Please notice that parents are not contacted until (give stem level) unless the infraction calls for it.  We are trying to instill “self discipline” within our students to help them mature in to self-regulating adults. </a:t>
            </a:r>
            <a:endParaRPr lang="en-US" dirty="0" smtClean="0"/>
          </a:p>
          <a:p>
            <a:pPr marL="0" indent="0" algn="l">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BEDAE2E-1F63-BA4A-95CC-E74C3FB52C06}" type="slidenum">
              <a:rPr lang="en-US" smtClean="0"/>
              <a:t>4</a:t>
            </a:fld>
            <a:endParaRPr lang="en-US"/>
          </a:p>
        </p:txBody>
      </p:sp>
    </p:spTree>
    <p:extLst>
      <p:ext uri="{BB962C8B-B14F-4D97-AF65-F5344CB8AC3E}">
        <p14:creationId xmlns:p14="http://schemas.microsoft.com/office/powerpoint/2010/main" val="996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a:t>
            </a:r>
            <a:r>
              <a:rPr lang="en-US" baseline="0" dirty="0" smtClean="0"/>
              <a:t> Wide Learning Behaviors for Success.  </a:t>
            </a:r>
            <a:endParaRPr lang="en-US" dirty="0"/>
          </a:p>
        </p:txBody>
      </p:sp>
      <p:sp>
        <p:nvSpPr>
          <p:cNvPr id="4" name="Slide Number Placeholder 3"/>
          <p:cNvSpPr>
            <a:spLocks noGrp="1"/>
          </p:cNvSpPr>
          <p:nvPr>
            <p:ph type="sldNum" sz="quarter" idx="10"/>
          </p:nvPr>
        </p:nvSpPr>
        <p:spPr/>
        <p:txBody>
          <a:bodyPr/>
          <a:lstStyle/>
          <a:p>
            <a:fld id="{1AA95ECB-9BF8-6C4F-B9E8-BD2A12DFB994}" type="slidenum">
              <a:rPr lang="en-US" smtClean="0"/>
              <a:t>5</a:t>
            </a:fld>
            <a:endParaRPr lang="en-US"/>
          </a:p>
        </p:txBody>
      </p:sp>
    </p:spTree>
    <p:extLst>
      <p:ext uri="{BB962C8B-B14F-4D97-AF65-F5344CB8AC3E}">
        <p14:creationId xmlns:p14="http://schemas.microsoft.com/office/powerpoint/2010/main" val="132228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is the most important cognitive tool for interpreting and explaining the information they (children) pick up as they explore and play. </a:t>
            </a:r>
          </a:p>
          <a:p>
            <a:r>
              <a:rPr lang="en-US" baseline="0" dirty="0" smtClean="0"/>
              <a:t> Poems, Rhymes, Syllables, Vocabulary- reading aloud to your child and discussing stories is a wonderful way to build vocabulary.</a:t>
            </a:r>
            <a:endParaRPr lang="en-US" dirty="0"/>
          </a:p>
        </p:txBody>
      </p:sp>
      <p:sp>
        <p:nvSpPr>
          <p:cNvPr id="4" name="Slide Number Placeholder 3"/>
          <p:cNvSpPr>
            <a:spLocks noGrp="1"/>
          </p:cNvSpPr>
          <p:nvPr>
            <p:ph type="sldNum" sz="quarter" idx="10"/>
          </p:nvPr>
        </p:nvSpPr>
        <p:spPr/>
        <p:txBody>
          <a:bodyPr/>
          <a:lstStyle/>
          <a:p>
            <a:fld id="{1AA95ECB-9BF8-6C4F-B9E8-BD2A12DFB994}" type="slidenum">
              <a:rPr lang="en-US" smtClean="0"/>
              <a:t>10</a:t>
            </a:fld>
            <a:endParaRPr lang="en-US"/>
          </a:p>
        </p:txBody>
      </p:sp>
    </p:spTree>
    <p:extLst>
      <p:ext uri="{BB962C8B-B14F-4D97-AF65-F5344CB8AC3E}">
        <p14:creationId xmlns:p14="http://schemas.microsoft.com/office/powerpoint/2010/main" val="111221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learn</a:t>
            </a:r>
            <a:r>
              <a:rPr lang="en-US" baseline="0" dirty="0" smtClean="0"/>
              <a:t> the alphabet using a program called </a:t>
            </a:r>
            <a:r>
              <a:rPr lang="en-US" baseline="0" dirty="0" err="1" smtClean="0"/>
              <a:t>Itchy’s</a:t>
            </a:r>
            <a:r>
              <a:rPr lang="en-US" baseline="0" dirty="0" smtClean="0"/>
              <a:t> Alphabet.  This program teaching letter sounds using pictures that resemble the letters.  The kids will also learn to write the letters correctly with this program.  Ex. The d is a dog with a tail, when they say this, the dog is drawn first.  The b is a bat and a ball.  The bat is first.</a:t>
            </a:r>
          </a:p>
          <a:p>
            <a:endParaRPr lang="en-US" baseline="0" dirty="0" smtClean="0"/>
          </a:p>
          <a:p>
            <a:r>
              <a:rPr lang="en-US" baseline="0" dirty="0" smtClean="0"/>
              <a:t>Kid Writing- When learning to write, students go through developmental stages.  In </a:t>
            </a:r>
            <a:r>
              <a:rPr lang="en-US" baseline="0" dirty="0" err="1" smtClean="0"/>
              <a:t>PreK</a:t>
            </a:r>
            <a:r>
              <a:rPr lang="en-US" baseline="0" dirty="0" smtClean="0"/>
              <a:t>, our main purpose behind kid writing is to give the students the confidence to think of themselves as writers.  Their writing may not look like adult writing but it’s okay because it’s Kid Writing.  We demonstrate and model adult writing.</a:t>
            </a:r>
            <a:endParaRPr lang="en-US" dirty="0"/>
          </a:p>
        </p:txBody>
      </p:sp>
      <p:sp>
        <p:nvSpPr>
          <p:cNvPr id="4" name="Slide Number Placeholder 3"/>
          <p:cNvSpPr>
            <a:spLocks noGrp="1"/>
          </p:cNvSpPr>
          <p:nvPr>
            <p:ph type="sldNum" sz="quarter" idx="10"/>
          </p:nvPr>
        </p:nvSpPr>
        <p:spPr/>
        <p:txBody>
          <a:bodyPr/>
          <a:lstStyle/>
          <a:p>
            <a:fld id="{1AA95ECB-9BF8-6C4F-B9E8-BD2A12DFB994}" type="slidenum">
              <a:rPr lang="en-US" smtClean="0"/>
              <a:t>11</a:t>
            </a:fld>
            <a:endParaRPr lang="en-US"/>
          </a:p>
        </p:txBody>
      </p:sp>
    </p:spTree>
    <p:extLst>
      <p:ext uri="{BB962C8B-B14F-4D97-AF65-F5344CB8AC3E}">
        <p14:creationId xmlns:p14="http://schemas.microsoft.com/office/powerpoint/2010/main" val="335285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Daily Folder- please take all items</a:t>
            </a:r>
            <a:r>
              <a:rPr lang="en-US" baseline="0" dirty="0" smtClean="0"/>
              <a:t> out of daily folder pockets.  Any papers in sheet protectors are to stay in the folder.  </a:t>
            </a:r>
          </a:p>
          <a:p>
            <a:r>
              <a:rPr lang="en-US" sz="1200" dirty="0" smtClean="0"/>
              <a:t>Weekly</a:t>
            </a:r>
            <a:r>
              <a:rPr lang="en-US" sz="1200" baseline="0" dirty="0" smtClean="0"/>
              <a:t> newsletters will come home in the Daily folders on Thursdays.  I will also begin uploading the newsletter on my website for those who prefer electronic copies.</a:t>
            </a:r>
          </a:p>
          <a:p>
            <a:r>
              <a:rPr lang="en-US" sz="1200" baseline="0" dirty="0" smtClean="0"/>
              <a:t>Class website- I will try to update this each week with the weekly newsletter, songs or activities from class, and other school and class information.</a:t>
            </a:r>
          </a:p>
          <a:p>
            <a:endParaRPr lang="en-US" dirty="0"/>
          </a:p>
        </p:txBody>
      </p:sp>
      <p:sp>
        <p:nvSpPr>
          <p:cNvPr id="4" name="Slide Number Placeholder 3"/>
          <p:cNvSpPr>
            <a:spLocks noGrp="1"/>
          </p:cNvSpPr>
          <p:nvPr>
            <p:ph type="sldNum" sz="quarter" idx="10"/>
          </p:nvPr>
        </p:nvSpPr>
        <p:spPr/>
        <p:txBody>
          <a:bodyPr/>
          <a:lstStyle/>
          <a:p>
            <a:fld id="{1AA95ECB-9BF8-6C4F-B9E8-BD2A12DFB994}" type="slidenum">
              <a:rPr lang="en-US" smtClean="0"/>
              <a:t>13</a:t>
            </a:fld>
            <a:endParaRPr lang="en-US"/>
          </a:p>
        </p:txBody>
      </p:sp>
    </p:spTree>
    <p:extLst>
      <p:ext uri="{BB962C8B-B14F-4D97-AF65-F5344CB8AC3E}">
        <p14:creationId xmlns:p14="http://schemas.microsoft.com/office/powerpoint/2010/main" val="230907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a:t>
            </a:r>
            <a:r>
              <a:rPr lang="en-US" dirty="0" smtClean="0"/>
              <a:t>ead everyday</a:t>
            </a:r>
            <a:r>
              <a:rPr lang="en-US" baseline="0" dirty="0" smtClean="0"/>
              <a:t>!  When your child wants to read the same book every night, do it!  It will help your child to become a reader.  They will “read” the book before they can really read.  Reading those familiar books help your child with comprehension and fluency.  Talk about the stories you read.  Discuss: beginning, middle, and end; characters- who was in the story?; what ifs- how would it be different if this character wasn’t in the story?; make connections to other books or real life experiences.  </a:t>
            </a:r>
          </a:p>
          <a:p>
            <a:r>
              <a:rPr lang="en-US" baseline="0" dirty="0" smtClean="0"/>
              <a:t>A homework calendar will be in the front of your child’s Daily folder, starting next week!  Initial each day as homework is complete.  Examples of homework- Shape Hunt- How many squares can you find?; Tell 3 people your full name.  The blank paper added to the Daily Folder is for any homework that may involve drawing a picture.  </a:t>
            </a:r>
            <a:endParaRPr lang="en-US" dirty="0"/>
          </a:p>
        </p:txBody>
      </p:sp>
      <p:sp>
        <p:nvSpPr>
          <p:cNvPr id="4" name="Slide Number Placeholder 3"/>
          <p:cNvSpPr>
            <a:spLocks noGrp="1"/>
          </p:cNvSpPr>
          <p:nvPr>
            <p:ph type="sldNum" sz="quarter" idx="10"/>
          </p:nvPr>
        </p:nvSpPr>
        <p:spPr/>
        <p:txBody>
          <a:bodyPr/>
          <a:lstStyle/>
          <a:p>
            <a:fld id="{1AA95ECB-9BF8-6C4F-B9E8-BD2A12DFB994}" type="slidenum">
              <a:rPr lang="en-US" smtClean="0"/>
              <a:t>14</a:t>
            </a:fld>
            <a:endParaRPr lang="en-US"/>
          </a:p>
        </p:txBody>
      </p:sp>
    </p:spTree>
    <p:extLst>
      <p:ext uri="{BB962C8B-B14F-4D97-AF65-F5344CB8AC3E}">
        <p14:creationId xmlns:p14="http://schemas.microsoft.com/office/powerpoint/2010/main" val="378007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fall, we will</a:t>
            </a:r>
            <a:r>
              <a:rPr lang="en-US" baseline="0" dirty="0" smtClean="0"/>
              <a:t> study pumpkins.  We will cut into pumpkins, count seeds, taste roasted pumpkin seeds and taste other pumpkin treats.  We will compare different types of pumpkins.  We will learn about the life cycle of a pumpkin and even watch our pumpkins rot.  During our Community Helpers unit, we will role play as community helpers and have real life community helpers come to the classroom.  To end the unit, we will need parent volunteers to help us create community helper vehicles out of moving boxes!</a:t>
            </a:r>
            <a:endParaRPr lang="en-US" dirty="0"/>
          </a:p>
        </p:txBody>
      </p:sp>
      <p:sp>
        <p:nvSpPr>
          <p:cNvPr id="4" name="Slide Number Placeholder 3"/>
          <p:cNvSpPr>
            <a:spLocks noGrp="1"/>
          </p:cNvSpPr>
          <p:nvPr>
            <p:ph type="sldNum" sz="quarter" idx="10"/>
          </p:nvPr>
        </p:nvSpPr>
        <p:spPr/>
        <p:txBody>
          <a:bodyPr/>
          <a:lstStyle/>
          <a:p>
            <a:fld id="{1AA95ECB-9BF8-6C4F-B9E8-BD2A12DFB994}" type="slidenum">
              <a:rPr lang="en-US" smtClean="0"/>
              <a:t>16</a:t>
            </a:fld>
            <a:endParaRPr lang="en-US"/>
          </a:p>
        </p:txBody>
      </p:sp>
    </p:spTree>
    <p:extLst>
      <p:ext uri="{BB962C8B-B14F-4D97-AF65-F5344CB8AC3E}">
        <p14:creationId xmlns:p14="http://schemas.microsoft.com/office/powerpoint/2010/main" val="7333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F54809-D5B6-7B46-AB46-6DDA84C5248B}"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54809-D5B6-7B46-AB46-6DDA84C5248B}"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54809-D5B6-7B46-AB46-6DDA84C5248B}"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F54809-D5B6-7B46-AB46-6DDA84C5248B}"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1F54809-D5B6-7B46-AB46-6DDA84C5248B}"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F54809-D5B6-7B46-AB46-6DDA84C5248B}" type="datetimeFigureOut">
              <a:rPr lang="en-US" smtClean="0"/>
              <a:t>8/18/16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6F652-10E8-CA47-AB65-AC15F50FD68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F54809-D5B6-7B46-AB46-6DDA84C5248B}" type="datetimeFigureOut">
              <a:rPr lang="en-US" smtClean="0"/>
              <a:t>8/18/16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F54809-D5B6-7B46-AB46-6DDA84C5248B}" type="datetimeFigureOut">
              <a:rPr lang="en-US" smtClean="0"/>
              <a:t>8/18/16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54809-D5B6-7B46-AB46-6DDA84C5248B}" type="datetimeFigureOut">
              <a:rPr lang="en-US" smtClean="0"/>
              <a:t>8/18/16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1F54809-D5B6-7B46-AB46-6DDA84C5248B}" type="datetimeFigureOut">
              <a:rPr lang="en-US" smtClean="0"/>
              <a:t>8/18/16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306F652-10E8-CA47-AB65-AC15F50FD6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54809-D5B6-7B46-AB46-6DDA84C5248B}" type="datetimeFigureOut">
              <a:rPr lang="en-US" smtClean="0"/>
              <a:t>8/18/16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6F652-10E8-CA47-AB65-AC15F50FD6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1F54809-D5B6-7B46-AB46-6DDA84C5248B}" type="datetimeFigureOut">
              <a:rPr lang="en-US" smtClean="0"/>
              <a:t>8/18/16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306F652-10E8-CA47-AB65-AC15F50FD6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tiff"/></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376311" y="1488991"/>
            <a:ext cx="5648623" cy="1204306"/>
          </a:xfrm>
        </p:spPr>
        <p:txBody>
          <a:bodyPr/>
          <a:lstStyle/>
          <a:p>
            <a:r>
              <a:rPr lang="en-US" dirty="0" smtClean="0"/>
              <a:t>Mrs. Stephenson’s pre-k</a:t>
            </a:r>
            <a:endParaRPr lang="en-US" dirty="0"/>
          </a:p>
        </p:txBody>
      </p:sp>
      <p:sp>
        <p:nvSpPr>
          <p:cNvPr id="3" name="Subtitle 2"/>
          <p:cNvSpPr>
            <a:spLocks noGrp="1"/>
          </p:cNvSpPr>
          <p:nvPr>
            <p:ph type="subTitle" idx="1"/>
          </p:nvPr>
        </p:nvSpPr>
        <p:spPr>
          <a:xfrm rot="19140000">
            <a:off x="1138898" y="1905064"/>
            <a:ext cx="7063559" cy="1596222"/>
          </a:xfrm>
        </p:spPr>
        <p:txBody>
          <a:bodyPr>
            <a:normAutofit/>
          </a:bodyPr>
          <a:lstStyle/>
          <a:p>
            <a:r>
              <a:rPr lang="en-US" dirty="0" smtClean="0"/>
              <a:t>Back to school night</a:t>
            </a:r>
          </a:p>
          <a:p>
            <a:r>
              <a:rPr lang="en-US" dirty="0" smtClean="0"/>
              <a:t>John </a:t>
            </a:r>
            <a:r>
              <a:rPr lang="en-US" dirty="0" err="1" smtClean="0"/>
              <a:t>rex</a:t>
            </a:r>
            <a:r>
              <a:rPr lang="en-US" dirty="0" smtClean="0"/>
              <a:t> charter elementary school</a:t>
            </a:r>
            <a:endParaRPr lang="en-US" dirty="0"/>
          </a:p>
        </p:txBody>
      </p:sp>
      <p:pic>
        <p:nvPicPr>
          <p:cNvPr id="6" name="Picture 5" descr="Screen Shot 2016-08-18 at 4.39.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475" y="3331232"/>
            <a:ext cx="5246525" cy="3190330"/>
          </a:xfrm>
          <a:prstGeom prst="rect">
            <a:avLst/>
          </a:prstGeom>
        </p:spPr>
      </p:pic>
    </p:spTree>
    <p:extLst>
      <p:ext uri="{BB962C8B-B14F-4D97-AF65-F5344CB8AC3E}">
        <p14:creationId xmlns:p14="http://schemas.microsoft.com/office/powerpoint/2010/main" val="13818915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49551" cy="2556526"/>
          </a:xfrm>
        </p:spPr>
        <p:txBody>
          <a:bodyPr/>
          <a:lstStyle/>
          <a:p>
            <a:r>
              <a:rPr lang="en-US" dirty="0" smtClean="0"/>
              <a:t>Literacy Beginnings: </a:t>
            </a:r>
            <a:endParaRPr lang="en-US" dirty="0"/>
          </a:p>
        </p:txBody>
      </p:sp>
      <p:sp>
        <p:nvSpPr>
          <p:cNvPr id="5" name="Content Placeholder 4"/>
          <p:cNvSpPr>
            <a:spLocks noGrp="1"/>
          </p:cNvSpPr>
          <p:nvPr>
            <p:ph idx="1"/>
          </p:nvPr>
        </p:nvSpPr>
        <p:spPr>
          <a:xfrm>
            <a:off x="457200" y="2435034"/>
            <a:ext cx="8229600" cy="3691129"/>
          </a:xfrm>
        </p:spPr>
        <p:txBody>
          <a:bodyPr>
            <a:normAutofit/>
          </a:bodyPr>
          <a:lstStyle/>
          <a:p>
            <a:r>
              <a:rPr lang="en-US" dirty="0" smtClean="0"/>
              <a:t>Create a classroom community that is play-based and prepares children for the literacy-rich world in which they live</a:t>
            </a:r>
          </a:p>
          <a:p>
            <a:r>
              <a:rPr lang="en-US" dirty="0" smtClean="0"/>
              <a:t>Promotes constructive learning through inquiry</a:t>
            </a:r>
          </a:p>
          <a:p>
            <a:r>
              <a:rPr lang="en-US" dirty="0" smtClean="0"/>
              <a:t>Support emerging readers and writers through an array of literacy activities</a:t>
            </a:r>
          </a:p>
          <a:p>
            <a:endParaRPr lang="en-US" dirty="0"/>
          </a:p>
        </p:txBody>
      </p:sp>
      <p:pic>
        <p:nvPicPr>
          <p:cNvPr id="6" name="Picture 5" descr="Lit beginning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853" y="274638"/>
            <a:ext cx="1698773" cy="2160396"/>
          </a:xfrm>
          <a:prstGeom prst="rect">
            <a:avLst/>
          </a:prstGeom>
        </p:spPr>
      </p:pic>
    </p:spTree>
    <p:extLst>
      <p:ext uri="{BB962C8B-B14F-4D97-AF65-F5344CB8AC3E}">
        <p14:creationId xmlns:p14="http://schemas.microsoft.com/office/powerpoint/2010/main" val="28074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Itchy’s</a:t>
            </a:r>
            <a:r>
              <a:rPr lang="en-US" dirty="0" smtClean="0"/>
              <a:t> alphabet &amp; kid writing</a:t>
            </a:r>
            <a:endParaRPr lang="en-US" dirty="0"/>
          </a:p>
        </p:txBody>
      </p:sp>
      <p:pic>
        <p:nvPicPr>
          <p:cNvPr id="4" name="Content Placeholder 3" descr="mq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5044" r="-55044" b="-33046"/>
          <a:stretch/>
        </p:blipFill>
        <p:spPr>
          <a:xfrm>
            <a:off x="-205576" y="1899825"/>
            <a:ext cx="4827521" cy="3630850"/>
          </a:xfrm>
        </p:spPr>
      </p:pic>
      <p:pic>
        <p:nvPicPr>
          <p:cNvPr id="5" name="Picture 4" descr="Screen Shot 2016-08-17 at 4.19.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865" y="1280546"/>
            <a:ext cx="4502404" cy="4444976"/>
          </a:xfrm>
          <a:prstGeom prst="rect">
            <a:avLst/>
          </a:prstGeom>
        </p:spPr>
      </p:pic>
    </p:spTree>
    <p:extLst>
      <p:ext uri="{BB962C8B-B14F-4D97-AF65-F5344CB8AC3E}">
        <p14:creationId xmlns:p14="http://schemas.microsoft.com/office/powerpoint/2010/main" val="271367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92286"/>
            <a:ext cx="7520940" cy="548640"/>
          </a:xfrm>
        </p:spPr>
        <p:txBody>
          <a:bodyPr/>
          <a:lstStyle/>
          <a:p>
            <a:r>
              <a:rPr lang="en-US" dirty="0" smtClean="0"/>
              <a:t>Teaching &amp; Learning </a:t>
            </a:r>
            <a:br>
              <a:rPr lang="en-US" dirty="0" smtClean="0"/>
            </a:br>
            <a:r>
              <a:rPr lang="en-US" sz="2000" i="1" dirty="0" smtClean="0"/>
              <a:t>Daily Schedule</a:t>
            </a:r>
            <a:endParaRPr lang="en-US" sz="2000" i="1" dirty="0"/>
          </a:p>
        </p:txBody>
      </p:sp>
      <p:sp>
        <p:nvSpPr>
          <p:cNvPr id="3" name="Content Placeholder 2"/>
          <p:cNvSpPr>
            <a:spLocks noGrp="1"/>
          </p:cNvSpPr>
          <p:nvPr>
            <p:ph idx="1"/>
          </p:nvPr>
        </p:nvSpPr>
        <p:spPr>
          <a:xfrm>
            <a:off x="822960" y="1100628"/>
            <a:ext cx="7520940" cy="4137010"/>
          </a:xfrm>
        </p:spPr>
        <p:txBody>
          <a:bodyPr>
            <a:normAutofit fontScale="85000" lnSpcReduction="20000"/>
          </a:bodyPr>
          <a:lstStyle/>
          <a:p>
            <a:r>
              <a:rPr lang="en-US" dirty="0" smtClean="0"/>
              <a:t>8:00-8:15 Table Time (Math Centers)</a:t>
            </a:r>
          </a:p>
          <a:p>
            <a:r>
              <a:rPr lang="en-US" dirty="0" smtClean="0"/>
              <a:t>8:10-8:40 Morning Meeting &amp; Songs</a:t>
            </a:r>
          </a:p>
          <a:p>
            <a:r>
              <a:rPr lang="en-US" dirty="0" smtClean="0"/>
              <a:t>8:45-9:00 Recess</a:t>
            </a:r>
          </a:p>
          <a:p>
            <a:r>
              <a:rPr lang="en-US" dirty="0" smtClean="0"/>
              <a:t>9:05-9</a:t>
            </a:r>
            <a:r>
              <a:rPr lang="en-US" dirty="0" smtClean="0"/>
              <a:t>:15 </a:t>
            </a:r>
            <a:r>
              <a:rPr lang="en-US" dirty="0" smtClean="0"/>
              <a:t>Calendar &amp; Weather </a:t>
            </a:r>
          </a:p>
          <a:p>
            <a:r>
              <a:rPr lang="en-US" dirty="0" smtClean="0"/>
              <a:t>9</a:t>
            </a:r>
            <a:r>
              <a:rPr lang="en-US" dirty="0" smtClean="0"/>
              <a:t>:15</a:t>
            </a:r>
            <a:r>
              <a:rPr lang="en-US" dirty="0" smtClean="0"/>
              <a:t>-9</a:t>
            </a:r>
            <a:r>
              <a:rPr lang="en-US" dirty="0" smtClean="0"/>
              <a:t>:</a:t>
            </a:r>
            <a:r>
              <a:rPr lang="en-US" dirty="0" smtClean="0"/>
              <a:t>25</a:t>
            </a:r>
            <a:r>
              <a:rPr lang="en-US" dirty="0" smtClean="0"/>
              <a:t> </a:t>
            </a:r>
            <a:r>
              <a:rPr lang="en-US" dirty="0" smtClean="0"/>
              <a:t>Reading Time- Interactive Read-Aloud &amp; Shared</a:t>
            </a:r>
          </a:p>
          <a:p>
            <a:r>
              <a:rPr lang="en-US" dirty="0" smtClean="0"/>
              <a:t>9</a:t>
            </a:r>
            <a:r>
              <a:rPr lang="en-US" dirty="0" smtClean="0"/>
              <a:t>:25</a:t>
            </a:r>
            <a:r>
              <a:rPr lang="en-US" dirty="0" smtClean="0"/>
              <a:t>-9:45 Journal Writing</a:t>
            </a:r>
          </a:p>
          <a:p>
            <a:r>
              <a:rPr lang="en-US" dirty="0" smtClean="0"/>
              <a:t>9:45-9</a:t>
            </a:r>
            <a:r>
              <a:rPr lang="en-US" dirty="0" smtClean="0"/>
              <a:t>:50 </a:t>
            </a:r>
            <a:r>
              <a:rPr lang="en-US" dirty="0" smtClean="0"/>
              <a:t>Share Time</a:t>
            </a:r>
          </a:p>
          <a:p>
            <a:r>
              <a:rPr lang="en-US" dirty="0" smtClean="0"/>
              <a:t>9:</a:t>
            </a:r>
            <a:r>
              <a:rPr lang="en-US" dirty="0" smtClean="0"/>
              <a:t>50-</a:t>
            </a:r>
            <a:r>
              <a:rPr lang="en-US" dirty="0" smtClean="0"/>
              <a:t>10:10 Morning Centers (Literacy Centers)</a:t>
            </a:r>
          </a:p>
          <a:p>
            <a:r>
              <a:rPr lang="en-US" dirty="0" smtClean="0"/>
              <a:t>10:10-10</a:t>
            </a:r>
            <a:r>
              <a:rPr lang="en-US" dirty="0" smtClean="0"/>
              <a:t>:25 </a:t>
            </a:r>
            <a:r>
              <a:rPr lang="en-US" dirty="0" smtClean="0"/>
              <a:t>Choice Time or </a:t>
            </a:r>
            <a:r>
              <a:rPr lang="en-US" dirty="0" smtClean="0"/>
              <a:t>Projects if time</a:t>
            </a:r>
            <a:endParaRPr lang="en-US" dirty="0" smtClean="0"/>
          </a:p>
          <a:p>
            <a:r>
              <a:rPr lang="en-US" dirty="0" smtClean="0"/>
              <a:t>10:30-11:20 Lunch &amp; Recess</a:t>
            </a:r>
          </a:p>
          <a:p>
            <a:r>
              <a:rPr lang="en-US" dirty="0" smtClean="0"/>
              <a:t>11:20-1:30 Rest time/ quiet reading time</a:t>
            </a:r>
          </a:p>
          <a:p>
            <a:r>
              <a:rPr lang="en-US" dirty="0" smtClean="0"/>
              <a:t>1:30-1:45 Snack Time &amp; Recess</a:t>
            </a:r>
          </a:p>
          <a:p>
            <a:r>
              <a:rPr lang="en-US" dirty="0" smtClean="0"/>
              <a:t>1:45-2:40 Choice Time Centers</a:t>
            </a:r>
          </a:p>
          <a:p>
            <a:r>
              <a:rPr lang="en-US" dirty="0" smtClean="0"/>
              <a:t>2:40-2:50 Closing circle</a:t>
            </a:r>
          </a:p>
          <a:p>
            <a:r>
              <a:rPr lang="en-US" dirty="0" smtClean="0"/>
              <a:t>2:50-3:00 Prepare to go home</a:t>
            </a:r>
          </a:p>
        </p:txBody>
      </p:sp>
      <p:pic>
        <p:nvPicPr>
          <p:cNvPr id="7" name="Picture 6" descr="Screen Shot 2016-08-18 at 4.4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508" y="3345301"/>
            <a:ext cx="4936492" cy="2786479"/>
          </a:xfrm>
          <a:prstGeom prst="rect">
            <a:avLst/>
          </a:prstGeom>
        </p:spPr>
      </p:pic>
    </p:spTree>
    <p:extLst>
      <p:ext uri="{BB962C8B-B14F-4D97-AF65-F5344CB8AC3E}">
        <p14:creationId xmlns:p14="http://schemas.microsoft.com/office/powerpoint/2010/main" val="224996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 Communication</a:t>
            </a:r>
            <a:endParaRPr lang="en-US" dirty="0"/>
          </a:p>
        </p:txBody>
      </p:sp>
      <p:sp>
        <p:nvSpPr>
          <p:cNvPr id="3" name="Content Placeholder 2"/>
          <p:cNvSpPr>
            <a:spLocks noGrp="1"/>
          </p:cNvSpPr>
          <p:nvPr>
            <p:ph idx="1"/>
          </p:nvPr>
        </p:nvSpPr>
        <p:spPr/>
        <p:txBody>
          <a:bodyPr/>
          <a:lstStyle/>
          <a:p>
            <a:r>
              <a:rPr lang="en-US" dirty="0" smtClean="0"/>
              <a:t>Daily Folder- School Notes on Thursday</a:t>
            </a:r>
          </a:p>
          <a:p>
            <a:endParaRPr lang="en-US" dirty="0" smtClean="0"/>
          </a:p>
          <a:p>
            <a:r>
              <a:rPr lang="en-US" dirty="0" smtClean="0"/>
              <a:t>Weekly Newsletter</a:t>
            </a:r>
          </a:p>
          <a:p>
            <a:endParaRPr lang="en-US" dirty="0"/>
          </a:p>
          <a:p>
            <a:r>
              <a:rPr lang="en-US" dirty="0" smtClean="0"/>
              <a:t>Class website: </a:t>
            </a:r>
            <a:r>
              <a:rPr lang="en-US" dirty="0" err="1" smtClean="0"/>
              <a:t>mrsstephensonJRCES.weebly.com</a:t>
            </a:r>
            <a:endParaRPr lang="en-US" dirty="0" smtClean="0"/>
          </a:p>
          <a:p>
            <a:endParaRPr lang="en-US" dirty="0"/>
          </a:p>
          <a:p>
            <a:r>
              <a:rPr lang="en-US" dirty="0" smtClean="0"/>
              <a:t>Sign Up Genius- Parent/ Teacher Conferences, Field Trips</a:t>
            </a:r>
          </a:p>
          <a:p>
            <a:endParaRPr lang="en-US" dirty="0"/>
          </a:p>
          <a:p>
            <a:endParaRPr lang="en-US" dirty="0"/>
          </a:p>
        </p:txBody>
      </p:sp>
    </p:spTree>
    <p:extLst>
      <p:ext uri="{BB962C8B-B14F-4D97-AF65-F5344CB8AC3E}">
        <p14:creationId xmlns:p14="http://schemas.microsoft.com/office/powerpoint/2010/main" val="402793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sz="2400" dirty="0" smtClean="0">
                <a:latin typeface="Apple Chancery"/>
                <a:cs typeface="Apple Chancery"/>
              </a:rPr>
              <a:t>Read Daily</a:t>
            </a:r>
          </a:p>
          <a:p>
            <a:r>
              <a:rPr lang="en-US" dirty="0"/>
              <a:t>	</a:t>
            </a:r>
            <a:r>
              <a:rPr lang="en-US" dirty="0" smtClean="0"/>
              <a:t>Familiar Books</a:t>
            </a:r>
          </a:p>
          <a:p>
            <a:r>
              <a:rPr lang="en-US" dirty="0"/>
              <a:t>	</a:t>
            </a:r>
            <a:r>
              <a:rPr lang="en-US" dirty="0" smtClean="0"/>
              <a:t>Library Books</a:t>
            </a:r>
          </a:p>
          <a:p>
            <a:r>
              <a:rPr lang="en-US" dirty="0"/>
              <a:t>	</a:t>
            </a:r>
            <a:r>
              <a:rPr lang="en-US" dirty="0" smtClean="0"/>
              <a:t>Talk about the stories</a:t>
            </a:r>
          </a:p>
          <a:p>
            <a:endParaRPr lang="en-US" dirty="0"/>
          </a:p>
          <a:p>
            <a:r>
              <a:rPr lang="en-US" sz="2400" dirty="0" smtClean="0">
                <a:latin typeface="Apple Chancery"/>
                <a:cs typeface="Apple Chancery"/>
              </a:rPr>
              <a:t>Homework Calendar </a:t>
            </a:r>
            <a:r>
              <a:rPr lang="en-US" dirty="0" smtClean="0"/>
              <a:t>starting in September</a:t>
            </a:r>
            <a:endParaRPr lang="en-US" dirty="0"/>
          </a:p>
        </p:txBody>
      </p:sp>
    </p:spTree>
    <p:extLst>
      <p:ext uri="{BB962C8B-B14F-4D97-AF65-F5344CB8AC3E}">
        <p14:creationId xmlns:p14="http://schemas.microsoft.com/office/powerpoint/2010/main" val="219392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FIELD TRIPS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Apple Chancery"/>
                <a:cs typeface="Apple Chancery"/>
              </a:rPr>
              <a:t>Where?</a:t>
            </a:r>
          </a:p>
          <a:p>
            <a:r>
              <a:rPr lang="en-US" dirty="0" smtClean="0">
                <a:latin typeface="Avenir Black Oblique"/>
                <a:cs typeface="Avenir Black Oblique"/>
              </a:rPr>
              <a:t>Library</a:t>
            </a:r>
            <a:r>
              <a:rPr lang="en-US" dirty="0" smtClean="0"/>
              <a:t>- Thursdays at 9:00 (leaving school at 8:40)</a:t>
            </a:r>
          </a:p>
          <a:p>
            <a:r>
              <a:rPr lang="en-US" dirty="0"/>
              <a:t>	</a:t>
            </a:r>
            <a:r>
              <a:rPr lang="en-US" dirty="0" smtClean="0"/>
              <a:t>	Starts in October</a:t>
            </a:r>
          </a:p>
          <a:p>
            <a:endParaRPr lang="en-US" dirty="0">
              <a:latin typeface="Avenir Black Oblique"/>
              <a:cs typeface="Avenir Black Oblique"/>
            </a:endParaRPr>
          </a:p>
          <a:p>
            <a:r>
              <a:rPr lang="en-US" dirty="0" smtClean="0">
                <a:latin typeface="Avenir Black Oblique"/>
                <a:cs typeface="Avenir Black Oblique"/>
              </a:rPr>
              <a:t>Myriad Gardens</a:t>
            </a:r>
            <a:r>
              <a:rPr lang="en-US" dirty="0" smtClean="0">
                <a:cs typeface="Avenir Black Oblique"/>
              </a:rPr>
              <a:t>- Nature Walk, Playground, Feeding the ducks, visit the Crystal Bridge, themed events</a:t>
            </a:r>
            <a:endParaRPr lang="en-US" dirty="0" smtClean="0">
              <a:latin typeface="Avenir Black Oblique"/>
              <a:cs typeface="Avenir Black Oblique"/>
            </a:endParaRPr>
          </a:p>
          <a:p>
            <a:endParaRPr lang="en-US" dirty="0">
              <a:latin typeface="Avenir Black Oblique"/>
              <a:cs typeface="Avenir Black Oblique"/>
            </a:endParaRPr>
          </a:p>
          <a:p>
            <a:r>
              <a:rPr lang="en-US" dirty="0">
                <a:latin typeface="Avenir Black Oblique"/>
                <a:cs typeface="Avenir Black Oblique"/>
              </a:rPr>
              <a:t>Museum of Art </a:t>
            </a:r>
            <a:endParaRPr lang="en-US" dirty="0" smtClean="0">
              <a:latin typeface="Avenir Black Oblique"/>
              <a:cs typeface="Avenir Black Oblique"/>
            </a:endParaRPr>
          </a:p>
          <a:p>
            <a:endParaRPr lang="en-US" dirty="0" smtClean="0">
              <a:latin typeface="Avenir Black Oblique"/>
              <a:cs typeface="Avenir Black Oblique"/>
            </a:endParaRPr>
          </a:p>
          <a:p>
            <a:endParaRPr lang="en-US" dirty="0" smtClean="0">
              <a:latin typeface="Avenir Black Oblique"/>
              <a:cs typeface="Avenir Black Oblique"/>
            </a:endParaRPr>
          </a:p>
          <a:p>
            <a:r>
              <a:rPr lang="en-US" dirty="0" smtClean="0">
                <a:latin typeface="Apple Chancery"/>
                <a:cs typeface="Apple Chancery"/>
              </a:rPr>
              <a:t>How?</a:t>
            </a:r>
          </a:p>
          <a:p>
            <a:r>
              <a:rPr lang="en-US" dirty="0" smtClean="0">
                <a:cs typeface="Ayuthaya"/>
              </a:rPr>
              <a:t>Sign Up Genius for Chaperones &amp; Guests</a:t>
            </a:r>
            <a:endParaRPr lang="en-US" dirty="0">
              <a:cs typeface="Ayuthaya"/>
            </a:endParaRPr>
          </a:p>
          <a:p>
            <a:endParaRPr lang="en-US" dirty="0" smtClean="0">
              <a:latin typeface="Avenir Black Oblique"/>
              <a:cs typeface="Avenir Black Oblique"/>
            </a:endParaRPr>
          </a:p>
          <a:p>
            <a:r>
              <a:rPr lang="en-US" dirty="0"/>
              <a:t>	</a:t>
            </a:r>
            <a:r>
              <a:rPr lang="en-US" dirty="0" smtClean="0"/>
              <a:t>	</a:t>
            </a:r>
            <a:endParaRPr lang="en-US" dirty="0"/>
          </a:p>
        </p:txBody>
      </p:sp>
    </p:spTree>
    <p:extLst>
      <p:ext uri="{BB962C8B-B14F-4D97-AF65-F5344CB8AC3E}">
        <p14:creationId xmlns:p14="http://schemas.microsoft.com/office/powerpoint/2010/main" val="150970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&amp; SOCIAL STUDIES</a:t>
            </a:r>
            <a:endParaRPr lang="en-US" dirty="0"/>
          </a:p>
        </p:txBody>
      </p:sp>
      <p:sp>
        <p:nvSpPr>
          <p:cNvPr id="3" name="Content Placeholder 2"/>
          <p:cNvSpPr>
            <a:spLocks noGrp="1"/>
          </p:cNvSpPr>
          <p:nvPr>
            <p:ph idx="1"/>
          </p:nvPr>
        </p:nvSpPr>
        <p:spPr/>
        <p:txBody>
          <a:bodyPr/>
          <a:lstStyle/>
          <a:p>
            <a:r>
              <a:rPr lang="en-US" dirty="0" smtClean="0"/>
              <a:t>Upcoming Units…</a:t>
            </a:r>
          </a:p>
          <a:p>
            <a:endParaRPr lang="en-US" dirty="0" smtClean="0"/>
          </a:p>
          <a:p>
            <a:r>
              <a:rPr lang="en-US" dirty="0" smtClean="0"/>
              <a:t>					Pumpkins</a:t>
            </a:r>
          </a:p>
          <a:p>
            <a:endParaRPr lang="en-US" dirty="0"/>
          </a:p>
          <a:p>
            <a:endParaRPr lang="en-US" dirty="0" smtClean="0"/>
          </a:p>
          <a:p>
            <a:endParaRPr lang="en-US" dirty="0" smtClean="0"/>
          </a:p>
          <a:p>
            <a:endParaRPr lang="en-US" dirty="0"/>
          </a:p>
          <a:p>
            <a:r>
              <a:rPr lang="en-US" dirty="0" smtClean="0"/>
              <a:t>Community Helpers</a:t>
            </a:r>
            <a:endParaRPr lang="en-US" dirty="0"/>
          </a:p>
        </p:txBody>
      </p:sp>
      <p:pic>
        <p:nvPicPr>
          <p:cNvPr id="4" name="Picture 3"/>
          <p:cNvPicPr>
            <a:picLocks noChangeAspect="1"/>
          </p:cNvPicPr>
          <p:nvPr/>
        </p:nvPicPr>
        <p:blipFill>
          <a:blip r:embed="rId3"/>
          <a:stretch>
            <a:fillRect/>
          </a:stretch>
        </p:blipFill>
        <p:spPr>
          <a:xfrm>
            <a:off x="5580946" y="1541905"/>
            <a:ext cx="1589632" cy="1057828"/>
          </a:xfrm>
          <a:prstGeom prst="rect">
            <a:avLst/>
          </a:prstGeom>
        </p:spPr>
      </p:pic>
      <p:pic>
        <p:nvPicPr>
          <p:cNvPr id="6" name="Picture 5"/>
          <p:cNvPicPr>
            <a:picLocks noChangeAspect="1"/>
          </p:cNvPicPr>
          <p:nvPr/>
        </p:nvPicPr>
        <p:blipFill>
          <a:blip r:embed="rId4"/>
          <a:stretch>
            <a:fillRect/>
          </a:stretch>
        </p:blipFill>
        <p:spPr>
          <a:xfrm>
            <a:off x="2738508" y="3378869"/>
            <a:ext cx="4534688" cy="2011425"/>
          </a:xfrm>
          <a:prstGeom prst="rect">
            <a:avLst/>
          </a:prstGeom>
        </p:spPr>
      </p:pic>
    </p:spTree>
    <p:extLst>
      <p:ext uri="{BB962C8B-B14F-4D97-AF65-F5344CB8AC3E}">
        <p14:creationId xmlns:p14="http://schemas.microsoft.com/office/powerpoint/2010/main" val="350875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8-17 at 3.40.5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096" b="2182"/>
          <a:stretch/>
        </p:blipFill>
        <p:spPr>
          <a:xfrm>
            <a:off x="822960" y="293896"/>
            <a:ext cx="7520940" cy="4775803"/>
          </a:xfrm>
        </p:spPr>
      </p:pic>
    </p:spTree>
    <p:extLst>
      <p:ext uri="{BB962C8B-B14F-4D97-AF65-F5344CB8AC3E}">
        <p14:creationId xmlns:p14="http://schemas.microsoft.com/office/powerpoint/2010/main" val="137112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COMING!!!!</a:t>
            </a:r>
            <a:endParaRPr lang="en-US" dirty="0"/>
          </a:p>
        </p:txBody>
      </p:sp>
      <p:pic>
        <p:nvPicPr>
          <p:cNvPr id="5" name="Content Placeholder 4" descr="unnamed-3.jpg"/>
          <p:cNvPicPr>
            <a:picLocks noGrp="1" noChangeAspect="1"/>
          </p:cNvPicPr>
          <p:nvPr>
            <p:ph idx="1"/>
          </p:nvPr>
        </p:nvPicPr>
        <p:blipFill>
          <a:blip r:embed="rId2">
            <a:extLst>
              <a:ext uri="{28A0092B-C50C-407E-A947-70E740481C1C}">
                <a14:useLocalDpi xmlns:a14="http://schemas.microsoft.com/office/drawing/2010/main" val="0"/>
              </a:ext>
            </a:extLst>
          </a:blip>
          <a:srcRect t="7687" b="7687"/>
          <a:stretch>
            <a:fillRect/>
          </a:stretch>
        </p:blipFill>
        <p:spPr/>
      </p:pic>
    </p:spTree>
    <p:extLst>
      <p:ext uri="{BB962C8B-B14F-4D97-AF65-F5344CB8AC3E}">
        <p14:creationId xmlns:p14="http://schemas.microsoft.com/office/powerpoint/2010/main" val="243727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Responsive Classroom</a:t>
            </a:r>
            <a:endParaRPr lang="en-US" dirty="0"/>
          </a:p>
        </p:txBody>
      </p:sp>
      <p:sp>
        <p:nvSpPr>
          <p:cNvPr id="3" name="Content Placeholder 2"/>
          <p:cNvSpPr>
            <a:spLocks noGrp="1"/>
          </p:cNvSpPr>
          <p:nvPr>
            <p:ph idx="1"/>
          </p:nvPr>
        </p:nvSpPr>
        <p:spPr>
          <a:xfrm>
            <a:off x="297311" y="1264909"/>
            <a:ext cx="8046589" cy="2051912"/>
          </a:xfrm>
        </p:spPr>
        <p:txBody>
          <a:bodyPr>
            <a:normAutofit/>
          </a:bodyPr>
          <a:lstStyle/>
          <a:p>
            <a:r>
              <a:rPr lang="en-US" dirty="0" smtClean="0"/>
              <a:t>Conduct “morning meetings” to create a sense of community.</a:t>
            </a:r>
          </a:p>
          <a:p>
            <a:endParaRPr lang="en-US" dirty="0" smtClean="0"/>
          </a:p>
          <a:p>
            <a:r>
              <a:rPr lang="en-US" dirty="0" smtClean="0"/>
              <a:t>Provide a place where students feel physically and emotionally safe</a:t>
            </a:r>
          </a:p>
          <a:p>
            <a:endParaRPr lang="en-US" dirty="0" smtClean="0"/>
          </a:p>
          <a:p>
            <a:r>
              <a:rPr lang="en-US" dirty="0" smtClean="0"/>
              <a:t>Develop self discipline skills for working and learning together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marL="0" indent="0">
              <a:buNone/>
            </a:pPr>
            <a:endParaRPr lang="en-US" dirty="0" smtClean="0"/>
          </a:p>
          <a:p>
            <a:endParaRPr lang="en-US" dirty="0" smtClean="0"/>
          </a:p>
          <a:p>
            <a:pPr marL="0" indent="0" algn="ctr">
              <a:buNone/>
            </a:pPr>
            <a:endParaRPr lang="en-US" dirty="0"/>
          </a:p>
        </p:txBody>
      </p:sp>
      <p:pic>
        <p:nvPicPr>
          <p:cNvPr id="5" name="Picture 4" descr="unnamed-2.jpg"/>
          <p:cNvPicPr>
            <a:picLocks noChangeAspect="1"/>
          </p:cNvPicPr>
          <p:nvPr/>
        </p:nvPicPr>
        <p:blipFill rotWithShape="1">
          <a:blip r:embed="rId3">
            <a:extLst>
              <a:ext uri="{28A0092B-C50C-407E-A947-70E740481C1C}">
                <a14:useLocalDpi xmlns:a14="http://schemas.microsoft.com/office/drawing/2010/main" val="0"/>
              </a:ext>
            </a:extLst>
          </a:blip>
          <a:srcRect t="7345" r="9582" b="25311"/>
          <a:stretch/>
        </p:blipFill>
        <p:spPr>
          <a:xfrm>
            <a:off x="6752407" y="619280"/>
            <a:ext cx="2039045" cy="2697541"/>
          </a:xfrm>
          <a:prstGeom prst="rect">
            <a:avLst/>
          </a:prstGeom>
        </p:spPr>
      </p:pic>
      <p:pic>
        <p:nvPicPr>
          <p:cNvPr id="7" name="Picture 6" descr="Screen Shot 2016-08-17 at 4.02.0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055" y="3598022"/>
            <a:ext cx="4454734" cy="3259978"/>
          </a:xfrm>
          <a:prstGeom prst="rect">
            <a:avLst/>
          </a:prstGeom>
        </p:spPr>
      </p:pic>
      <p:sp>
        <p:nvSpPr>
          <p:cNvPr id="8" name="TextBox 7"/>
          <p:cNvSpPr txBox="1"/>
          <p:nvPr/>
        </p:nvSpPr>
        <p:spPr>
          <a:xfrm>
            <a:off x="297311" y="3988922"/>
            <a:ext cx="4097894" cy="523220"/>
          </a:xfrm>
          <a:prstGeom prst="rect">
            <a:avLst/>
          </a:prstGeom>
          <a:noFill/>
        </p:spPr>
        <p:txBody>
          <a:bodyPr wrap="square" rtlCol="0">
            <a:spAutoFit/>
          </a:bodyPr>
          <a:lstStyle/>
          <a:p>
            <a:r>
              <a:rPr lang="en-US" sz="2800" b="1" dirty="0" smtClean="0"/>
              <a:t>Conscious Discipline</a:t>
            </a:r>
            <a:endParaRPr lang="en-US" sz="2800" b="1" dirty="0"/>
          </a:p>
        </p:txBody>
      </p:sp>
    </p:spTree>
    <p:extLst>
      <p:ext uri="{BB962C8B-B14F-4D97-AF65-F5344CB8AC3E}">
        <p14:creationId xmlns:p14="http://schemas.microsoft.com/office/powerpoint/2010/main" val="5761266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management	</a:t>
            </a:r>
            <a:endParaRPr lang="en-US" dirty="0"/>
          </a:p>
        </p:txBody>
      </p:sp>
      <p:sp>
        <p:nvSpPr>
          <p:cNvPr id="3" name="Content Placeholder 2"/>
          <p:cNvSpPr>
            <a:spLocks noGrp="1"/>
          </p:cNvSpPr>
          <p:nvPr>
            <p:ph idx="1"/>
          </p:nvPr>
        </p:nvSpPr>
        <p:spPr/>
        <p:txBody>
          <a:bodyPr/>
          <a:lstStyle/>
          <a:p>
            <a:r>
              <a:rPr lang="en-US" sz="2000" b="0" dirty="0" smtClean="0">
                <a:latin typeface="+mj-lt"/>
                <a:cs typeface="Apple Chancery"/>
              </a:rPr>
              <a:t>The 8 Expectations</a:t>
            </a:r>
            <a:endParaRPr lang="en-US" sz="2000" b="0" dirty="0" smtClean="0">
              <a:latin typeface="+mj-lt"/>
            </a:endParaRPr>
          </a:p>
          <a:p>
            <a:r>
              <a:rPr lang="en-US" sz="2000" b="0" dirty="0" smtClean="0">
                <a:latin typeface="+mj-lt"/>
              </a:rPr>
              <a:t>Consistent rules and routines</a:t>
            </a:r>
          </a:p>
          <a:p>
            <a:r>
              <a:rPr lang="en-US" sz="2000" b="0" dirty="0" smtClean="0">
                <a:latin typeface="+mj-lt"/>
                <a:cs typeface="Avenir Black Oblique"/>
              </a:rPr>
              <a:t>Redirecting</a:t>
            </a:r>
            <a:endParaRPr lang="en-US" sz="2000" b="0" dirty="0" smtClean="0">
              <a:latin typeface="+mj-lt"/>
            </a:endParaRPr>
          </a:p>
          <a:p>
            <a:r>
              <a:rPr lang="en-US" sz="2000" b="0" dirty="0" smtClean="0">
                <a:latin typeface="+mj-lt"/>
                <a:cs typeface="Colonna MT"/>
              </a:rPr>
              <a:t>Logical Consequences</a:t>
            </a:r>
          </a:p>
          <a:p>
            <a:endParaRPr lang="en-US" dirty="0"/>
          </a:p>
        </p:txBody>
      </p:sp>
      <p:pic>
        <p:nvPicPr>
          <p:cNvPr id="6" name="Picture 5" descr="Screen Shot 2016-08-17 at 3.42.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613" y="3285332"/>
            <a:ext cx="4073576" cy="3330475"/>
          </a:xfrm>
          <a:prstGeom prst="rect">
            <a:avLst/>
          </a:prstGeom>
        </p:spPr>
      </p:pic>
      <p:pic>
        <p:nvPicPr>
          <p:cNvPr id="8" name="Picture 7" descr="Screen Shot 2016-08-18 at 4.33.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472" y="612407"/>
            <a:ext cx="3155824" cy="2284564"/>
          </a:xfrm>
          <a:prstGeom prst="rect">
            <a:avLst/>
          </a:prstGeom>
        </p:spPr>
      </p:pic>
      <p:pic>
        <p:nvPicPr>
          <p:cNvPr id="11" name="Picture 10" descr="Screen Shot 2016-08-18 at 4.34.5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666" y="2894532"/>
            <a:ext cx="2582164" cy="3571889"/>
          </a:xfrm>
          <a:prstGeom prst="rect">
            <a:avLst/>
          </a:prstGeom>
        </p:spPr>
      </p:pic>
    </p:spTree>
    <p:extLst>
      <p:ext uri="{BB962C8B-B14F-4D97-AF65-F5344CB8AC3E}">
        <p14:creationId xmlns:p14="http://schemas.microsoft.com/office/powerpoint/2010/main" val="1040327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Creating a School Climate to Foster Learning and Creativity</a:t>
            </a:r>
            <a:endParaRPr lang="en-US" sz="3200" dirty="0"/>
          </a:p>
        </p:txBody>
      </p:sp>
      <p:pic>
        <p:nvPicPr>
          <p:cNvPr id="4" name="Content Placeholder 3" descr="JR02-Melodie Fulmer.jpg"/>
          <p:cNvPicPr>
            <a:picLocks noGrp="1" noChangeAspect="1"/>
          </p:cNvPicPr>
          <p:nvPr>
            <p:ph idx="1"/>
          </p:nvPr>
        </p:nvPicPr>
        <p:blipFill>
          <a:blip r:embed="rId3">
            <a:extLst>
              <a:ext uri="{28A0092B-C50C-407E-A947-70E740481C1C}">
                <a14:useLocalDpi xmlns:a14="http://schemas.microsoft.com/office/drawing/2010/main" val="0"/>
              </a:ext>
            </a:extLst>
          </a:blip>
          <a:srcRect t="22502" b="22502"/>
          <a:stretch>
            <a:fillRect/>
          </a:stretch>
        </p:blipFill>
        <p:spPr>
          <a:xfrm>
            <a:off x="466084" y="1323171"/>
            <a:ext cx="2365382" cy="1483431"/>
          </a:xfrm>
        </p:spPr>
      </p:pic>
      <p:sp>
        <p:nvSpPr>
          <p:cNvPr id="6" name="TextBox 5"/>
          <p:cNvSpPr txBox="1"/>
          <p:nvPr/>
        </p:nvSpPr>
        <p:spPr>
          <a:xfrm>
            <a:off x="3169375" y="1619471"/>
            <a:ext cx="5196845" cy="1077218"/>
          </a:xfrm>
          <a:prstGeom prst="rect">
            <a:avLst/>
          </a:prstGeom>
          <a:noFill/>
        </p:spPr>
        <p:txBody>
          <a:bodyPr wrap="square" rtlCol="0">
            <a:spAutoFit/>
          </a:bodyPr>
          <a:lstStyle/>
          <a:p>
            <a:pPr algn="ctr"/>
            <a:r>
              <a:rPr lang="en-US" sz="3200" dirty="0" smtClean="0"/>
              <a:t>Mrs. </a:t>
            </a:r>
            <a:r>
              <a:rPr lang="en-US" sz="3200" dirty="0" err="1" smtClean="0"/>
              <a:t>Melodie</a:t>
            </a:r>
            <a:r>
              <a:rPr lang="en-US" sz="3200" dirty="0" smtClean="0"/>
              <a:t> Fulmer</a:t>
            </a:r>
          </a:p>
          <a:p>
            <a:pPr algn="ctr"/>
            <a:r>
              <a:rPr lang="en-US" sz="3200" dirty="0" smtClean="0"/>
              <a:t>Dean of Students</a:t>
            </a:r>
            <a:endParaRPr lang="en-US" sz="3200" dirty="0"/>
          </a:p>
        </p:txBody>
      </p:sp>
      <p:sp>
        <p:nvSpPr>
          <p:cNvPr id="7" name="TextBox 6"/>
          <p:cNvSpPr txBox="1"/>
          <p:nvPr/>
        </p:nvSpPr>
        <p:spPr>
          <a:xfrm>
            <a:off x="466084" y="3145736"/>
            <a:ext cx="8220716" cy="584776"/>
          </a:xfrm>
          <a:prstGeom prst="rect">
            <a:avLst/>
          </a:prstGeom>
          <a:noFill/>
        </p:spPr>
        <p:txBody>
          <a:bodyPr wrap="square" rtlCol="0">
            <a:spAutoFit/>
          </a:bodyPr>
          <a:lstStyle/>
          <a:p>
            <a:pPr algn="ctr"/>
            <a:r>
              <a:rPr lang="en-US" sz="3200" dirty="0" smtClean="0"/>
              <a:t>School Wide Discipline Step Plan </a:t>
            </a:r>
            <a:endParaRPr lang="en-US" sz="3200" dirty="0"/>
          </a:p>
        </p:txBody>
      </p:sp>
      <p:pic>
        <p:nvPicPr>
          <p:cNvPr id="9" name="Picture 8" descr="screenshot of step discip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6427" y="3730512"/>
            <a:ext cx="5985598" cy="3063495"/>
          </a:xfrm>
          <a:prstGeom prst="rect">
            <a:avLst/>
          </a:prstGeom>
        </p:spPr>
      </p:pic>
    </p:spTree>
    <p:extLst>
      <p:ext uri="{BB962C8B-B14F-4D97-AF65-F5344CB8AC3E}">
        <p14:creationId xmlns:p14="http://schemas.microsoft.com/office/powerpoint/2010/main" val="41283158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8-17 at 3.43.10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878" b="5242"/>
          <a:stretch/>
        </p:blipFill>
        <p:spPr>
          <a:xfrm>
            <a:off x="822960" y="-104962"/>
            <a:ext cx="7520940" cy="5153668"/>
          </a:xfrm>
        </p:spPr>
      </p:pic>
    </p:spTree>
    <p:extLst>
      <p:ext uri="{BB962C8B-B14F-4D97-AF65-F5344CB8AC3E}">
        <p14:creationId xmlns:p14="http://schemas.microsoft.com/office/powerpoint/2010/main" val="413253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8-17 at 3.42.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372" t="-1766" r="2372" b="6964"/>
          <a:stretch/>
        </p:blipFill>
        <p:spPr>
          <a:xfrm>
            <a:off x="822960" y="94466"/>
            <a:ext cx="7520940" cy="5332105"/>
          </a:xfrm>
        </p:spPr>
      </p:pic>
    </p:spTree>
    <p:extLst>
      <p:ext uri="{BB962C8B-B14F-4D97-AF65-F5344CB8AC3E}">
        <p14:creationId xmlns:p14="http://schemas.microsoft.com/office/powerpoint/2010/main" val="328374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Prekindergarten Development</a:t>
            </a:r>
            <a:endParaRPr lang="en-US" dirty="0"/>
          </a:p>
        </p:txBody>
      </p:sp>
      <p:sp>
        <p:nvSpPr>
          <p:cNvPr id="3" name="Content Placeholder 2"/>
          <p:cNvSpPr>
            <a:spLocks noGrp="1"/>
          </p:cNvSpPr>
          <p:nvPr>
            <p:ph idx="1"/>
          </p:nvPr>
        </p:nvSpPr>
        <p:spPr/>
        <p:txBody>
          <a:bodyPr>
            <a:normAutofit/>
          </a:bodyPr>
          <a:lstStyle/>
          <a:p>
            <a:r>
              <a:rPr lang="en-US" b="1" dirty="0" smtClean="0"/>
              <a:t>Cognitive: </a:t>
            </a:r>
            <a:r>
              <a:rPr lang="en-US" i="1" dirty="0" smtClean="0"/>
              <a:t>child’s ability to learn and solve problems</a:t>
            </a:r>
          </a:p>
          <a:p>
            <a:r>
              <a:rPr lang="en-US" b="1" dirty="0" smtClean="0"/>
              <a:t>Social &amp; Emotional: </a:t>
            </a:r>
            <a:r>
              <a:rPr lang="en-US" i="1" dirty="0" smtClean="0"/>
              <a:t>child’s ability to interact with others and to appropriately control his/her behavior</a:t>
            </a:r>
          </a:p>
          <a:p>
            <a:r>
              <a:rPr lang="en-US" b="1" dirty="0" smtClean="0"/>
              <a:t>Speech &amp; Language: </a:t>
            </a:r>
            <a:r>
              <a:rPr lang="en-US" i="1" dirty="0" smtClean="0"/>
              <a:t>child’s ability to understand and use language</a:t>
            </a:r>
          </a:p>
          <a:p>
            <a:r>
              <a:rPr lang="en-US" b="1" dirty="0" smtClean="0"/>
              <a:t>Fine Motor: </a:t>
            </a:r>
            <a:r>
              <a:rPr lang="en-US" i="1" dirty="0" smtClean="0"/>
              <a:t>child’s ability to use small muscles, specifically hands and fingers to manipulate objects</a:t>
            </a:r>
          </a:p>
          <a:p>
            <a:r>
              <a:rPr lang="en-US" b="1" dirty="0" smtClean="0"/>
              <a:t>Gross Motor: </a:t>
            </a:r>
            <a:r>
              <a:rPr lang="en-US" i="1" dirty="0" smtClean="0"/>
              <a:t>child’s ability to use large muscles</a:t>
            </a:r>
          </a:p>
        </p:txBody>
      </p:sp>
      <p:pic>
        <p:nvPicPr>
          <p:cNvPr id="4" name="Picture 3" descr="unnam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717" y="3526748"/>
            <a:ext cx="4859134" cy="2732794"/>
          </a:xfrm>
          <a:prstGeom prst="rect">
            <a:avLst/>
          </a:prstGeom>
        </p:spPr>
      </p:pic>
    </p:spTree>
    <p:extLst>
      <p:ext uri="{BB962C8B-B14F-4D97-AF65-F5344CB8AC3E}">
        <p14:creationId xmlns:p14="http://schemas.microsoft.com/office/powerpoint/2010/main" val="21349158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normAutofit/>
          </a:bodyPr>
          <a:lstStyle/>
          <a:p>
            <a:r>
              <a:rPr lang="en-US" i="1" dirty="0" smtClean="0"/>
              <a:t>Math Perspectives </a:t>
            </a:r>
            <a:br>
              <a:rPr lang="en-US" i="1" dirty="0" smtClean="0"/>
            </a:br>
            <a:r>
              <a:rPr lang="en-US" i="1" dirty="0" err="1" smtClean="0"/>
              <a:t>PreK</a:t>
            </a:r>
            <a:r>
              <a:rPr lang="en-US" i="1" dirty="0" smtClean="0"/>
              <a:t> </a:t>
            </a:r>
            <a:r>
              <a:rPr lang="en-US" sz="3600" dirty="0" smtClean="0"/>
              <a:t>Curriculum</a:t>
            </a:r>
            <a:endParaRPr lang="en-US" sz="3600" dirty="0"/>
          </a:p>
        </p:txBody>
      </p:sp>
      <p:sp>
        <p:nvSpPr>
          <p:cNvPr id="3" name="Content Placeholder 2"/>
          <p:cNvSpPr>
            <a:spLocks noGrp="1"/>
          </p:cNvSpPr>
          <p:nvPr>
            <p:ph idx="1"/>
          </p:nvPr>
        </p:nvSpPr>
        <p:spPr>
          <a:xfrm>
            <a:off x="457200" y="1951037"/>
            <a:ext cx="7467600" cy="4525963"/>
          </a:xfrm>
        </p:spPr>
        <p:txBody>
          <a:bodyPr/>
          <a:lstStyle/>
          <a:p>
            <a:pPr marL="0" indent="0">
              <a:buNone/>
            </a:pPr>
            <a:endParaRPr lang="en-US" sz="2000" dirty="0" smtClean="0"/>
          </a:p>
          <a:p>
            <a:r>
              <a:rPr lang="en-US" dirty="0" smtClean="0"/>
              <a:t>Emphasis on Developing Number Concepts</a:t>
            </a:r>
          </a:p>
          <a:p>
            <a:r>
              <a:rPr lang="en-US" dirty="0" smtClean="0"/>
              <a:t>Balanced Instructional Settings:</a:t>
            </a:r>
          </a:p>
          <a:p>
            <a:pPr lvl="1"/>
            <a:r>
              <a:rPr lang="en-US" dirty="0" smtClean="0"/>
              <a:t>Circle Time &amp; Whole Group</a:t>
            </a:r>
          </a:p>
          <a:p>
            <a:pPr lvl="1"/>
            <a:r>
              <a:rPr lang="en-US" dirty="0" smtClean="0"/>
              <a:t>Shared experiences</a:t>
            </a:r>
          </a:p>
          <a:p>
            <a:pPr lvl="1"/>
            <a:r>
              <a:rPr lang="en-US" dirty="0" smtClean="0"/>
              <a:t>Exploration Time &amp; Work Stations</a:t>
            </a:r>
          </a:p>
          <a:p>
            <a:pPr lvl="1"/>
            <a:r>
              <a:rPr lang="en-US" dirty="0" smtClean="0"/>
              <a:t>Small Group – Guided instruction</a:t>
            </a:r>
            <a:endParaRPr lang="en-US" dirty="0"/>
          </a:p>
        </p:txBody>
      </p:sp>
      <p:pic>
        <p:nvPicPr>
          <p:cNvPr id="4" name="Picture 3" descr="PreK math book.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348" y="1083748"/>
            <a:ext cx="2057400" cy="2578100"/>
          </a:xfrm>
          <a:prstGeom prst="rect">
            <a:avLst/>
          </a:prstGeom>
        </p:spPr>
      </p:pic>
    </p:spTree>
    <p:extLst>
      <p:ext uri="{BB962C8B-B14F-4D97-AF65-F5344CB8AC3E}">
        <p14:creationId xmlns:p14="http://schemas.microsoft.com/office/powerpoint/2010/main" val="40910108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Pre-K Math Experiences</a:t>
            </a:r>
            <a:endParaRPr lang="en-US" dirty="0"/>
          </a:p>
        </p:txBody>
      </p:sp>
      <p:sp>
        <p:nvSpPr>
          <p:cNvPr id="3" name="Content Placeholder 2"/>
          <p:cNvSpPr>
            <a:spLocks noGrp="1"/>
          </p:cNvSpPr>
          <p:nvPr>
            <p:ph idx="1"/>
          </p:nvPr>
        </p:nvSpPr>
        <p:spPr>
          <a:xfrm>
            <a:off x="457200" y="1600200"/>
            <a:ext cx="6172200" cy="4525963"/>
          </a:xfrm>
        </p:spPr>
        <p:txBody>
          <a:bodyPr/>
          <a:lstStyle/>
          <a:p>
            <a:r>
              <a:rPr lang="en-US" b="1" dirty="0" smtClean="0"/>
              <a:t>Number</a:t>
            </a:r>
            <a:r>
              <a:rPr lang="en-US" dirty="0" smtClean="0"/>
              <a:t> – finding out </a:t>
            </a:r>
            <a:r>
              <a:rPr lang="en-US" i="1" dirty="0" smtClean="0"/>
              <a:t>how many</a:t>
            </a:r>
          </a:p>
          <a:p>
            <a:r>
              <a:rPr lang="en-US" b="1" dirty="0" smtClean="0"/>
              <a:t>Spatial</a:t>
            </a:r>
            <a:r>
              <a:rPr lang="en-US" dirty="0" smtClean="0"/>
              <a:t> – how shapes fit together</a:t>
            </a:r>
          </a:p>
          <a:p>
            <a:r>
              <a:rPr lang="en-US" b="1" dirty="0" smtClean="0"/>
              <a:t>Pattern</a:t>
            </a:r>
            <a:r>
              <a:rPr lang="en-US" dirty="0" smtClean="0"/>
              <a:t> – what comes next</a:t>
            </a:r>
          </a:p>
          <a:p>
            <a:r>
              <a:rPr lang="en-US" b="1" dirty="0" smtClean="0"/>
              <a:t>Measurement</a:t>
            </a:r>
            <a:r>
              <a:rPr lang="en-US" dirty="0" smtClean="0"/>
              <a:t> – making comparisons between objects</a:t>
            </a:r>
          </a:p>
          <a:p>
            <a:r>
              <a:rPr lang="en-US" b="1" dirty="0" smtClean="0"/>
              <a:t>Data Collection </a:t>
            </a:r>
            <a:r>
              <a:rPr lang="en-US" dirty="0" smtClean="0"/>
              <a:t>– sorting and counting</a:t>
            </a:r>
            <a:endParaRPr lang="en-US" dirty="0"/>
          </a:p>
        </p:txBody>
      </p:sp>
      <p:pic>
        <p:nvPicPr>
          <p:cNvPr id="5" name="Picture 4" descr="Screen Shot 2016-08-18 at 4.34.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371" y="914400"/>
            <a:ext cx="2868564" cy="4748250"/>
          </a:xfrm>
          <a:prstGeom prst="rect">
            <a:avLst/>
          </a:prstGeom>
        </p:spPr>
      </p:pic>
    </p:spTree>
    <p:extLst>
      <p:ext uri="{BB962C8B-B14F-4D97-AF65-F5344CB8AC3E}">
        <p14:creationId xmlns:p14="http://schemas.microsoft.com/office/powerpoint/2010/main" val="785620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2392</TotalTime>
  <Words>1593</Words>
  <Application>Microsoft Macintosh PowerPoint</Application>
  <PresentationFormat>On-screen Show (4:3)</PresentationFormat>
  <Paragraphs>839</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Mrs. Stephenson’s pre-k</vt:lpstr>
      <vt:lpstr>Responsive Classroom</vt:lpstr>
      <vt:lpstr>Classroom management </vt:lpstr>
      <vt:lpstr>Creating a School Climate to Foster Learning and Creativity</vt:lpstr>
      <vt:lpstr>PowerPoint Presentation</vt:lpstr>
      <vt:lpstr>PowerPoint Presentation</vt:lpstr>
      <vt:lpstr>Prekindergarten Development</vt:lpstr>
      <vt:lpstr>Math Perspectives  PreK Curriculum</vt:lpstr>
      <vt:lpstr>Pre-K Math Experiences</vt:lpstr>
      <vt:lpstr>Literacy Beginnings: </vt:lpstr>
      <vt:lpstr>Itchy’s alphabet &amp; kid writing</vt:lpstr>
      <vt:lpstr>Teaching &amp; Learning  Daily Schedule</vt:lpstr>
      <vt:lpstr>Parent Communication</vt:lpstr>
      <vt:lpstr>HOMEWORK</vt:lpstr>
      <vt:lpstr>WALKING FIELD TRIPS</vt:lpstr>
      <vt:lpstr>SCIENCE &amp; SOCIAL STUDIES</vt:lpstr>
      <vt:lpstr>PowerPoint Presentation</vt:lpstr>
      <vt:lpstr>THANK YOU FOR COMING!!!!</vt:lpstr>
    </vt:vector>
  </TitlesOfParts>
  <Company>John Rex Charter Elementary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Stephenson</dc:creator>
  <cp:lastModifiedBy>Katelyn Stephenson</cp:lastModifiedBy>
  <cp:revision>55</cp:revision>
  <dcterms:created xsi:type="dcterms:W3CDTF">2015-08-25T20:30:11Z</dcterms:created>
  <dcterms:modified xsi:type="dcterms:W3CDTF">2016-08-18T23:16:47Z</dcterms:modified>
</cp:coreProperties>
</file>